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6"/>
  </p:notesMasterIdLst>
  <p:sldIdLst>
    <p:sldId id="396" r:id="rId2"/>
    <p:sldId id="401" r:id="rId3"/>
    <p:sldId id="399" r:id="rId4"/>
    <p:sldId id="400" r:id="rId5"/>
  </p:sldIdLst>
  <p:sldSz cx="13439775" cy="7559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746EF06-4969-7B40-93CE-80648DBA3CE6}">
          <p14:sldIdLst>
            <p14:sldId id="396"/>
            <p14:sldId id="401"/>
            <p14:sldId id="399"/>
            <p14:sldId id="400"/>
          </p14:sldIdLst>
        </p14:section>
        <p14:section name="Statistics" id="{9A2FB8CF-BA68-B244-B18E-E23068033E00}">
          <p14:sldIdLst/>
        </p14:section>
        <p14:section name="Technical" id="{3252FA08-3901-B646-B22E-AAE5301678A4}">
          <p14:sldIdLst/>
        </p14:section>
        <p14:section name="User Stories" id="{1D5E8167-4B2B-234B-BE62-EF99D85279D6}">
          <p14:sldIdLst/>
        </p14:section>
        <p14:section name="Cloud Services" id="{2200C5DE-1026-CB40-A1FC-5FC837C29CA5}">
          <p14:sldIdLst/>
        </p14:section>
        <p14:section name="Summary" id="{46F34943-3F4B-7745-843D-B65F828FAD2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5656"/>
    <a:srgbClr val="F7F7F7"/>
    <a:srgbClr val="57247F"/>
    <a:srgbClr val="9838B3"/>
    <a:srgbClr val="184966"/>
    <a:srgbClr val="1B3545"/>
    <a:srgbClr val="F9F9F5"/>
    <a:srgbClr val="E3F2FD"/>
    <a:srgbClr val="F1F8E9"/>
    <a:srgbClr val="F3E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7"/>
    <p:restoredTop sz="94803"/>
  </p:normalViewPr>
  <p:slideViewPr>
    <p:cSldViewPr snapToGrid="0">
      <p:cViewPr varScale="1">
        <p:scale>
          <a:sx n="90" d="100"/>
          <a:sy n="90" d="100"/>
        </p:scale>
        <p:origin x="2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svg>
</file>

<file path=ppt/media/image12.tiff>
</file>

<file path=ppt/media/image13.tiff>
</file>

<file path=ppt/media/image2.png>
</file>

<file path=ppt/media/image3.png>
</file>

<file path=ppt/media/image4.jpg>
</file>

<file path=ppt/media/image5.jp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31970-FB64-4D63-82F5-7BEC931E09C4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E837FA-3768-4BDA-9E0C-C2676751A6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0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" y="4257207"/>
            <a:ext cx="13439775" cy="3302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9972" y="4339652"/>
            <a:ext cx="10079831" cy="1142863"/>
          </a:xfrm>
        </p:spPr>
        <p:txBody>
          <a:bodyPr anchor="b"/>
          <a:lstStyle>
            <a:lvl1pPr algn="ctr">
              <a:defRPr sz="6614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9972" y="5613816"/>
            <a:ext cx="10079831" cy="1415980"/>
          </a:xfrm>
        </p:spPr>
        <p:txBody>
          <a:bodyPr/>
          <a:lstStyle>
            <a:lvl1pPr marL="0" indent="0" algn="ctr">
              <a:buNone/>
              <a:defRPr sz="2646">
                <a:solidFill>
                  <a:schemeClr val="bg1"/>
                </a:solidFill>
                <a:latin typeface="+mj-lt"/>
              </a:defRPr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48" r="259" b="39541"/>
          <a:stretch/>
        </p:blipFill>
        <p:spPr>
          <a:xfrm>
            <a:off x="1" y="0"/>
            <a:ext cx="13439774" cy="425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25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94998" y="7179115"/>
            <a:ext cx="3600000" cy="108000"/>
          </a:xfrm>
        </p:spPr>
        <p:txBody>
          <a:bodyPr/>
          <a:lstStyle/>
          <a:p>
            <a:fld id="{85305C6F-F364-4F62-AA22-7117BC92F633}" type="datetimeFigureOut">
              <a:rPr lang="en-US" smtClean="0"/>
              <a:pPr/>
              <a:t>11/20/19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94998" y="7049496"/>
            <a:ext cx="3600000" cy="1080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94998" y="7308800"/>
            <a:ext cx="3600000" cy="108000"/>
          </a:xfrm>
        </p:spPr>
        <p:txBody>
          <a:bodyPr/>
          <a:lstStyle/>
          <a:p>
            <a:fld id="{1A550B70-17BB-4BA1-9E53-30F172A92A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652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3985" y="2012414"/>
            <a:ext cx="5628119" cy="425186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05C6F-F364-4F62-AA22-7117BC92F63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50B70-17BB-4BA1-9E53-30F172A92A9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887671" y="2012414"/>
            <a:ext cx="5628119" cy="425186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3723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05C6F-F364-4F62-AA22-7117BC92F63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50B70-17BB-4BA1-9E53-30F172A92A9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C0E3BB6-73D4-A644-A1B2-C91AD98AA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33168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05C6F-F364-4F62-AA22-7117BC92F63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50B70-17BB-4BA1-9E53-30F172A92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806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3985" y="2012414"/>
            <a:ext cx="5628119" cy="42512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05C6F-F364-4F62-AA22-7117BC92F63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50B70-17BB-4BA1-9E53-30F172A92A9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881813" y="2012950"/>
            <a:ext cx="5634037" cy="4251325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49153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8391" y="2016125"/>
            <a:ext cx="5628119" cy="42481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05C6F-F364-4F62-AA22-7117BC92F63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50B70-17BB-4BA1-9E53-30F172A92A9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23985" y="2016661"/>
            <a:ext cx="5634037" cy="4248177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23223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05C6F-F364-4F62-AA22-7117BC92F63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50B70-17BB-4BA1-9E53-30F172A92A9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23985" y="2012950"/>
            <a:ext cx="5634037" cy="4251325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881813" y="2012950"/>
            <a:ext cx="5634037" cy="4251325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77978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(Right, Ble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3985" y="402483"/>
            <a:ext cx="6792498" cy="14611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3985" y="2012414"/>
            <a:ext cx="6792498" cy="4395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05C6F-F364-4F62-AA22-7117BC92F633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50B70-17BB-4BA1-9E53-30F172A92A9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8078788" y="0"/>
            <a:ext cx="5360987" cy="7559675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5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88918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3985" y="402483"/>
            <a:ext cx="11591806" cy="14611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3985" y="2012414"/>
            <a:ext cx="11591806" cy="42490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5006" y="7179115"/>
            <a:ext cx="360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fld id="{85305C6F-F364-4F62-AA22-7117BC92F633}" type="datetimeFigureOut">
              <a:rPr lang="en-US" smtClean="0"/>
              <a:pPr/>
              <a:t>11/20/19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5006" y="7049496"/>
            <a:ext cx="360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5006" y="7308800"/>
            <a:ext cx="3600000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fld id="{1A550B70-17BB-4BA1-9E53-30F172A92A9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4573" y="6514526"/>
            <a:ext cx="1154449" cy="894655"/>
          </a:xfrm>
          <a:prstGeom prst="rect">
            <a:avLst/>
          </a:prstGeom>
        </p:spPr>
      </p:pic>
      <p:sp>
        <p:nvSpPr>
          <p:cNvPr id="7" name="xxLanguageTextBox">
            <a:extLst>
              <a:ext uri="{FF2B5EF4-FFF2-40B4-BE49-F238E27FC236}">
                <a16:creationId xmlns:a16="http://schemas.microsoft.com/office/drawing/2014/main" id="{69D648E9-3C6D-4B88-A17B-80EB0C77A860}"/>
              </a:ext>
            </a:extLst>
          </p:cNvPr>
          <p:cNvSpPr/>
          <p:nvPr userDrawn="1">
            <p:custDataLst>
              <p:tags r:id="rId11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4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704" r:id="rId3"/>
    <p:sldLayoutId id="2147483721" r:id="rId4"/>
    <p:sldLayoutId id="2147483722" r:id="rId5"/>
    <p:sldLayoutId id="2147483710" r:id="rId6"/>
    <p:sldLayoutId id="2147483711" r:id="rId7"/>
    <p:sldLayoutId id="2147483712" r:id="rId8"/>
    <p:sldLayoutId id="2147483706" r:id="rId9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363538" indent="-363538" algn="l" defTabSz="1007943" rtl="0" eaLnBrk="1" latinLnBrk="0" hangingPunct="1">
        <a:lnSpc>
          <a:spcPct val="90000"/>
        </a:lnSpc>
        <a:spcBef>
          <a:spcPts val="1102"/>
        </a:spcBef>
        <a:buFontTx/>
        <a:buBlip>
          <a:blip r:embed="rId13"/>
        </a:buBlip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714375" indent="-350838" algn="l" defTabSz="1007943" rtl="0" eaLnBrk="1" latinLnBrk="0" hangingPunct="1">
        <a:lnSpc>
          <a:spcPct val="90000"/>
        </a:lnSpc>
        <a:spcBef>
          <a:spcPts val="551"/>
        </a:spcBef>
        <a:buFontTx/>
        <a:buBlip>
          <a:blip r:embed="rId14"/>
        </a:buBlip>
        <a:defRPr sz="16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077913" indent="-363538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439863" indent="-361950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1790700" indent="-350838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82">
          <p15:clr>
            <a:srgbClr val="F26B43"/>
          </p15:clr>
        </p15:guide>
        <p15:guide id="3" pos="7884">
          <p15:clr>
            <a:srgbClr val="F26B43"/>
          </p15:clr>
        </p15:guide>
        <p15:guide id="4" orient="horz" pos="249">
          <p15:clr>
            <a:srgbClr val="F26B43"/>
          </p15:clr>
        </p15:guide>
        <p15:guide id="5" orient="horz" pos="1179">
          <p15:clr>
            <a:srgbClr val="F26B43"/>
          </p15:clr>
        </p15:guide>
        <p15:guide id="6" orient="horz" pos="1270">
          <p15:clr>
            <a:srgbClr val="F26B43"/>
          </p15:clr>
        </p15:guide>
        <p15:guide id="7" orient="horz" pos="3946">
          <p15:clr>
            <a:srgbClr val="F26B43"/>
          </p15:clr>
        </p15:guide>
        <p15:guide id="8" pos="8225">
          <p15:clr>
            <a:srgbClr val="F26B43"/>
          </p15:clr>
        </p15:guide>
        <p15:guide id="9" pos="24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microsoft.com/office/2007/relationships/hdphoto" Target="../media/hdphoto1.wdp"/><Relationship Id="rId7" Type="http://schemas.openxmlformats.org/officeDocument/2006/relationships/image" Target="../media/image12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view of a snow covered field&#10;&#10;Description automatically generated">
            <a:extLst>
              <a:ext uri="{FF2B5EF4-FFF2-40B4-BE49-F238E27FC236}">
                <a16:creationId xmlns:a16="http://schemas.microsoft.com/office/drawing/2014/main" id="{34C2EA46-BC22-8F4D-974D-14B164E9B5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8" b="5590"/>
          <a:stretch/>
        </p:blipFill>
        <p:spPr>
          <a:xfrm>
            <a:off x="0" y="-600074"/>
            <a:ext cx="13439775" cy="815974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F09F50E3-2E40-7C48-A109-A7A95D781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593490" y="2964814"/>
            <a:ext cx="7441514" cy="163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8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60E5197-9793-C34B-A64F-1CDEE1F6E8F7}"/>
              </a:ext>
            </a:extLst>
          </p:cNvPr>
          <p:cNvSpPr/>
          <p:nvPr/>
        </p:nvSpPr>
        <p:spPr>
          <a:xfrm>
            <a:off x="-1" y="-1"/>
            <a:ext cx="13439775" cy="7559675"/>
          </a:xfrm>
          <a:prstGeom prst="rect">
            <a:avLst/>
          </a:prstGeom>
          <a:solidFill>
            <a:srgbClr val="184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500">
              <a:latin typeface="Oswald Light" panose="02000303000000000000" pitchFamily="2" charset="77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697AB09-E5EE-1845-BA7A-6A838CC8DD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842" t="14476" r="2791" b="10471"/>
          <a:stretch/>
        </p:blipFill>
        <p:spPr>
          <a:xfrm>
            <a:off x="1721703" y="942949"/>
            <a:ext cx="9996369" cy="567377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12A5A07-C5CC-F345-92F2-BB683F96C3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095734" y="2901811"/>
            <a:ext cx="409578" cy="334710"/>
          </a:xfrm>
          <a:prstGeom prst="rect">
            <a:avLst/>
          </a:prstGeom>
        </p:spPr>
      </p:pic>
      <p:sp>
        <p:nvSpPr>
          <p:cNvPr id="18" name="Arc 17">
            <a:extLst>
              <a:ext uri="{FF2B5EF4-FFF2-40B4-BE49-F238E27FC236}">
                <a16:creationId xmlns:a16="http://schemas.microsoft.com/office/drawing/2014/main" id="{7740CE53-3777-6C49-AE1E-247D15442EB7}"/>
              </a:ext>
            </a:extLst>
          </p:cNvPr>
          <p:cNvSpPr/>
          <p:nvPr/>
        </p:nvSpPr>
        <p:spPr>
          <a:xfrm>
            <a:off x="5687048" y="3102619"/>
            <a:ext cx="914400" cy="914400"/>
          </a:xfrm>
          <a:prstGeom prst="arc">
            <a:avLst>
              <a:gd name="adj1" fmla="val 18474604"/>
              <a:gd name="adj2" fmla="val 0"/>
            </a:avLst>
          </a:prstGeom>
          <a:ln w="25400"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4DEF91-D72D-5C4F-B482-9CC739A77640}"/>
              </a:ext>
            </a:extLst>
          </p:cNvPr>
          <p:cNvSpPr txBox="1"/>
          <p:nvPr/>
        </p:nvSpPr>
        <p:spPr>
          <a:xfrm>
            <a:off x="6467212" y="2930666"/>
            <a:ext cx="21259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200">
                <a:solidFill>
                  <a:srgbClr val="1B354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 Centre </a:t>
            </a:r>
            <a:r>
              <a:rPr lang="sv-SE" sz="1200" err="1">
                <a:solidFill>
                  <a:srgbClr val="1B354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Ballerup</a:t>
            </a:r>
            <a:r>
              <a:rPr lang="sv-SE" sz="1200">
                <a:solidFill>
                  <a:srgbClr val="1B354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+ Valby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592752-0F8A-604B-AD8E-37B18C442D77}"/>
              </a:ext>
            </a:extLst>
          </p:cNvPr>
          <p:cNvSpPr txBox="1"/>
          <p:nvPr/>
        </p:nvSpPr>
        <p:spPr>
          <a:xfrm>
            <a:off x="1721703" y="1712372"/>
            <a:ext cx="2975678" cy="748236"/>
          </a:xfrm>
          <a:prstGeom prst="rect">
            <a:avLst/>
          </a:prstGeom>
          <a:solidFill>
            <a:schemeClr val="bg1"/>
          </a:solidFill>
          <a:effectLst>
            <a:outerShdw blurRad="76200" dist="25400" algn="l" rotWithShape="0">
              <a:prstClr val="black">
                <a:alpha val="20000"/>
              </a:prstClr>
            </a:outerShdw>
          </a:effectLst>
        </p:spPr>
        <p:txBody>
          <a:bodyPr wrap="none" lIns="720000" tIns="180000" rIns="360000" bIns="180000" rtlCol="0" anchor="ctr" anchorCtr="0">
            <a:spAutoFit/>
          </a:bodyPr>
          <a:lstStyle/>
          <a:p>
            <a:r>
              <a:rPr lang="sv-SE" sz="2500" err="1">
                <a:solidFill>
                  <a:srgbClr val="184966"/>
                </a:solidFill>
                <a:latin typeface="Oswald Light" panose="02000303000000000000" pitchFamily="2" charset="77"/>
              </a:rPr>
              <a:t>Our</a:t>
            </a:r>
            <a:r>
              <a:rPr lang="sv-SE" sz="2500">
                <a:solidFill>
                  <a:srgbClr val="184966"/>
                </a:solidFill>
                <a:latin typeface="Oswald Light" panose="02000303000000000000" pitchFamily="2" charset="77"/>
              </a:rPr>
              <a:t> Data Centres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DB8FE9-9F5F-E045-960F-C17B4A85106A}"/>
              </a:ext>
            </a:extLst>
          </p:cNvPr>
          <p:cNvSpPr txBox="1"/>
          <p:nvPr/>
        </p:nvSpPr>
        <p:spPr>
          <a:xfrm>
            <a:off x="2013612" y="1712372"/>
            <a:ext cx="246797" cy="748236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lIns="720000" tIns="180000" rIns="360000" bIns="180000" rtlCol="0" anchor="ctr" anchorCtr="0">
            <a:spAutoFit/>
          </a:bodyPr>
          <a:lstStyle/>
          <a:p>
            <a:endParaRPr lang="sv-SE" sz="2500">
              <a:solidFill>
                <a:srgbClr val="184966"/>
              </a:solidFill>
              <a:latin typeface="Oswald Light" panose="02000303000000000000" pitchFamily="2" charset="77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4E5FFA1-E2AC-B444-94D2-B833BA9298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73160" y="5756124"/>
            <a:ext cx="1516683" cy="15166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DBCA778-9871-104D-98E9-4787D607B8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51745" y="5756124"/>
            <a:ext cx="1521126" cy="1516683"/>
          </a:xfrm>
          <a:prstGeom prst="rect">
            <a:avLst/>
          </a:prstGeom>
        </p:spPr>
      </p:pic>
      <p:sp>
        <p:nvSpPr>
          <p:cNvPr id="5" name="&quot;No&quot; Symbol 4">
            <a:extLst>
              <a:ext uri="{FF2B5EF4-FFF2-40B4-BE49-F238E27FC236}">
                <a16:creationId xmlns:a16="http://schemas.microsoft.com/office/drawing/2014/main" id="{0DE84CCF-E062-F74C-8CDB-5D51186F528F}"/>
              </a:ext>
            </a:extLst>
          </p:cNvPr>
          <p:cNvSpPr/>
          <p:nvPr/>
        </p:nvSpPr>
        <p:spPr>
          <a:xfrm>
            <a:off x="9456188" y="5756124"/>
            <a:ext cx="1516683" cy="1516683"/>
          </a:xfrm>
          <a:prstGeom prst="noSmoking">
            <a:avLst>
              <a:gd name="adj" fmla="val 487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8A79D9-9878-774A-BC29-EFA74D1E1E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34773" y="5756124"/>
            <a:ext cx="1516683" cy="151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85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26C76-6E5C-3F42-8ACF-91DC2B3B5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2019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02472-C2C3-1C4D-A40B-51B2080CE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sz="2400" dirty="0" err="1"/>
              <a:t>Transparency</a:t>
            </a:r>
            <a:endParaRPr lang="sv-SE" dirty="0"/>
          </a:p>
          <a:p>
            <a:pPr lvl="1"/>
            <a:r>
              <a:rPr lang="sv-SE" dirty="0" err="1"/>
              <a:t>Automated</a:t>
            </a:r>
            <a:r>
              <a:rPr lang="sv-SE" dirty="0"/>
              <a:t> </a:t>
            </a:r>
            <a:r>
              <a:rPr lang="sv-SE" dirty="0" err="1"/>
              <a:t>documentation</a:t>
            </a:r>
            <a:endParaRPr lang="sv-SE" dirty="0"/>
          </a:p>
          <a:p>
            <a:pPr lvl="1"/>
            <a:r>
              <a:rPr lang="sv-SE" dirty="0" err="1"/>
              <a:t>Automated</a:t>
            </a:r>
            <a:r>
              <a:rPr lang="sv-SE" dirty="0"/>
              <a:t> release management</a:t>
            </a:r>
          </a:p>
          <a:p>
            <a:pPr lvl="1"/>
            <a:r>
              <a:rPr lang="sv-SE" dirty="0" err="1"/>
              <a:t>Automated</a:t>
            </a:r>
            <a:r>
              <a:rPr lang="sv-SE" dirty="0"/>
              <a:t> access management</a:t>
            </a:r>
          </a:p>
          <a:p>
            <a:endParaRPr lang="sv-SE" dirty="0"/>
          </a:p>
          <a:p>
            <a:r>
              <a:rPr lang="sv-SE" sz="2400" dirty="0" err="1"/>
              <a:t>Stability</a:t>
            </a:r>
            <a:endParaRPr lang="sv-SE" dirty="0"/>
          </a:p>
          <a:p>
            <a:pPr lvl="1"/>
            <a:r>
              <a:rPr lang="sv-SE" dirty="0"/>
              <a:t>Hardware</a:t>
            </a:r>
          </a:p>
          <a:p>
            <a:pPr lvl="1"/>
            <a:r>
              <a:rPr lang="sv-SE" dirty="0" err="1"/>
              <a:t>Infrastructure</a:t>
            </a:r>
            <a:endParaRPr lang="sv-SE" dirty="0"/>
          </a:p>
          <a:p>
            <a:pPr lvl="1"/>
            <a:r>
              <a:rPr lang="sv-SE" dirty="0" err="1"/>
              <a:t>Platform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126443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5F3A-E69D-8042-8BBC-E4AC39FFE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2020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99183-2127-C44A-8275-4C11958D5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59" y="2012412"/>
            <a:ext cx="3990915" cy="4251861"/>
          </a:xfrm>
        </p:spPr>
        <p:txBody>
          <a:bodyPr/>
          <a:lstStyle/>
          <a:p>
            <a:r>
              <a:rPr lang="en-GB" sz="2400" dirty="0"/>
              <a:t>Transparency</a:t>
            </a:r>
            <a:endParaRPr lang="en-GB" dirty="0"/>
          </a:p>
          <a:p>
            <a:pPr lvl="1"/>
            <a:r>
              <a:rPr lang="en-GB" dirty="0"/>
              <a:t>Further automation</a:t>
            </a:r>
          </a:p>
          <a:p>
            <a:pPr lvl="1"/>
            <a:r>
              <a:rPr lang="en-GB" dirty="0"/>
              <a:t>Self-service</a:t>
            </a:r>
          </a:p>
          <a:p>
            <a:pPr lvl="1"/>
            <a:r>
              <a:rPr lang="en-GB" dirty="0"/>
              <a:t>Visualising 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DEB179-A08E-254F-8E67-A9607E654EC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14900" y="2012412"/>
            <a:ext cx="3990916" cy="4251861"/>
          </a:xfrm>
        </p:spPr>
        <p:txBody>
          <a:bodyPr/>
          <a:lstStyle/>
          <a:p>
            <a:r>
              <a:rPr lang="en-GB" sz="2400" dirty="0"/>
              <a:t>Operations</a:t>
            </a:r>
            <a:endParaRPr lang="en-GB" dirty="0"/>
          </a:p>
          <a:p>
            <a:pPr lvl="1"/>
            <a:r>
              <a:rPr lang="en-GB" dirty="0"/>
              <a:t>IST Operations 2.0</a:t>
            </a:r>
          </a:p>
          <a:p>
            <a:pPr lvl="1"/>
            <a:r>
              <a:rPr lang="en-GB" dirty="0"/>
              <a:t>More self-service = allows for a more dev-ops oriented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F81615-DC77-C548-B3A0-90331EF9856F}"/>
              </a:ext>
            </a:extLst>
          </p:cNvPr>
          <p:cNvSpPr txBox="1"/>
          <p:nvPr/>
        </p:nvSpPr>
        <p:spPr>
          <a:xfrm>
            <a:off x="9220142" y="2012412"/>
            <a:ext cx="3990914" cy="42518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3538" indent="-363538" defTabSz="1007943">
              <a:lnSpc>
                <a:spcPct val="90000"/>
              </a:lnSpc>
              <a:spcBef>
                <a:spcPts val="1102"/>
              </a:spcBef>
              <a:buFontTx/>
              <a:buBlip>
                <a:blip r:embed="rId2"/>
              </a:buBlip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14375" indent="-350838" defTabSz="1007943">
              <a:lnSpc>
                <a:spcPct val="90000"/>
              </a:lnSpc>
              <a:spcBef>
                <a:spcPts val="551"/>
              </a:spcBef>
              <a:buFontTx/>
              <a:buBlip>
                <a:blip r:embed="rId3"/>
              </a:buBlip>
              <a:defRPr sz="16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1077913" indent="-363538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40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439863" indent="-361950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40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790700" indent="-350838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400">
                <a:latin typeface="Roboto" panose="02000000000000000000" pitchFamily="2" charset="0"/>
                <a:ea typeface="Roboto" panose="02000000000000000000" pitchFamily="2" charset="0"/>
              </a:defRPr>
            </a:lvl5pPr>
            <a:lvl6pPr marL="2771844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6pPr>
            <a:lvl7pPr marL="3275815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7pPr>
            <a:lvl8pPr marL="3779787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8pPr>
            <a:lvl9pPr marL="4283758" indent="-251986" defTabSz="1007943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/>
            </a:lvl9pPr>
          </a:lstStyle>
          <a:p>
            <a:r>
              <a:rPr lang="en-GB" sz="2400" dirty="0"/>
              <a:t>More Cloud</a:t>
            </a:r>
          </a:p>
          <a:p>
            <a:pPr lvl="1"/>
            <a:r>
              <a:rPr lang="en-GB" dirty="0"/>
              <a:t>Kubernetes – run anywhere</a:t>
            </a:r>
          </a:p>
          <a:p>
            <a:pPr lvl="2"/>
            <a:r>
              <a:rPr lang="en-GB" dirty="0"/>
              <a:t>(Take a look at Operations Day!)</a:t>
            </a:r>
          </a:p>
          <a:p>
            <a:pPr lvl="1"/>
            <a:r>
              <a:rPr lang="en-GB" dirty="0"/>
              <a:t>Bridge to public cloud vendors</a:t>
            </a:r>
          </a:p>
          <a:p>
            <a:pPr lvl="2"/>
            <a:r>
              <a:rPr lang="en-GB" dirty="0"/>
              <a:t>Mainly AWS and Azure</a:t>
            </a:r>
          </a:p>
          <a:p>
            <a:pPr lvl="1"/>
            <a:r>
              <a:rPr lang="en-GB" dirty="0"/>
              <a:t>We are taking the steps to be prepared for a hybrid cloud…</a:t>
            </a:r>
          </a:p>
          <a:p>
            <a:pPr lvl="1"/>
            <a:r>
              <a:rPr lang="en-GB" dirty="0"/>
              <a:t>With abilities to use public cloud for Big Data or AI/ML operations for instance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74646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"/>
</p:tagLst>
</file>

<file path=ppt/theme/theme1.xml><?xml version="1.0" encoding="utf-8"?>
<a:theme xmlns:a="http://schemas.openxmlformats.org/drawingml/2006/main" name="Office Theme">
  <a:themeElements>
    <a:clrScheme name="Egen 1">
      <a:dk1>
        <a:srgbClr val="000000"/>
      </a:dk1>
      <a:lt1>
        <a:srgbClr val="FFFFFF"/>
      </a:lt1>
      <a:dk2>
        <a:srgbClr val="575757"/>
      </a:dk2>
      <a:lt2>
        <a:srgbClr val="B2B2B2"/>
      </a:lt2>
      <a:accent1>
        <a:srgbClr val="184866"/>
      </a:accent1>
      <a:accent2>
        <a:srgbClr val="138707"/>
      </a:accent2>
      <a:accent3>
        <a:srgbClr val="EC2323"/>
      </a:accent3>
      <a:accent4>
        <a:srgbClr val="FFDC00"/>
      </a:accent4>
      <a:accent5>
        <a:srgbClr val="6A9AB8"/>
      </a:accent5>
      <a:accent6>
        <a:srgbClr val="367755"/>
      </a:accent6>
      <a:hlink>
        <a:srgbClr val="000000"/>
      </a:hlink>
      <a:folHlink>
        <a:srgbClr val="000000"/>
      </a:folHlink>
    </a:clrScheme>
    <a:fontScheme name="IST - SpecialFonts">
      <a:majorFont>
        <a:latin typeface="Oswald Regular"/>
        <a:ea typeface=""/>
        <a:cs typeface=""/>
      </a:majorFont>
      <a:minorFont>
        <a:latin typeface="Crimson Tex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ST PPT Template" id="{46072D6C-B5AD-6C41-BA77-28E798723438}" vid="{CEED90DA-F7F4-5E40-8A69-39E7652457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</TotalTime>
  <Words>95</Words>
  <Application>Microsoft Macintosh PowerPoint</Application>
  <PresentationFormat>Custom</PresentationFormat>
  <Paragraphs>27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Crimson Text</vt:lpstr>
      <vt:lpstr>Oswald Light</vt:lpstr>
      <vt:lpstr>Oswald Regular</vt:lpstr>
      <vt:lpstr>Roboto</vt:lpstr>
      <vt:lpstr>Office Theme</vt:lpstr>
      <vt:lpstr>PowerPoint Presentation</vt:lpstr>
      <vt:lpstr>PowerPoint Presentation</vt:lpstr>
      <vt:lpstr>2019</vt:lpstr>
      <vt:lpstr>2020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 Mowday</dc:creator>
  <cp:lastModifiedBy>Carl Mowday</cp:lastModifiedBy>
  <cp:revision>4</cp:revision>
  <cp:lastPrinted>2019-04-29T06:33:44Z</cp:lastPrinted>
  <dcterms:created xsi:type="dcterms:W3CDTF">2019-02-02T12:57:09Z</dcterms:created>
  <dcterms:modified xsi:type="dcterms:W3CDTF">2019-11-20T07:56:20Z</dcterms:modified>
</cp:coreProperties>
</file>

<file path=docProps/thumbnail.jpeg>
</file>